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6858000" cx="12192000"/>
  <p:notesSz cx="6858000" cy="9144000"/>
  <p:embeddedFontLst>
    <p:embeddedFont>
      <p:font typeface="Montserrat"/>
      <p:regular r:id="rId34"/>
      <p:bold r:id="rId35"/>
      <p:italic r:id="rId36"/>
      <p:boldItalic r:id="rId37"/>
    </p:embeddedFont>
    <p:embeddedFont>
      <p:font typeface="Montserrat Medium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42" roundtripDataSignature="AMtx7miq9jzrepJvj8TPUtpZ05h2CoMOM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Medium-italic.fntdata"/><Relationship Id="rId20" Type="http://schemas.openxmlformats.org/officeDocument/2006/relationships/slide" Target="slides/slide15.xml"/><Relationship Id="rId42" Type="http://customschemas.google.com/relationships/presentationmetadata" Target="metadata"/><Relationship Id="rId41" Type="http://schemas.openxmlformats.org/officeDocument/2006/relationships/font" Target="fonts/MontserratMedium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Montserrat-bold.fntdata"/><Relationship Id="rId12" Type="http://schemas.openxmlformats.org/officeDocument/2006/relationships/slide" Target="slides/slide7.xml"/><Relationship Id="rId34" Type="http://schemas.openxmlformats.org/officeDocument/2006/relationships/font" Target="fonts/Montserrat-regular.fntdata"/><Relationship Id="rId15" Type="http://schemas.openxmlformats.org/officeDocument/2006/relationships/slide" Target="slides/slide10.xml"/><Relationship Id="rId37" Type="http://schemas.openxmlformats.org/officeDocument/2006/relationships/font" Target="fonts/Montserrat-boldItalic.fntdata"/><Relationship Id="rId14" Type="http://schemas.openxmlformats.org/officeDocument/2006/relationships/slide" Target="slides/slide9.xml"/><Relationship Id="rId36" Type="http://schemas.openxmlformats.org/officeDocument/2006/relationships/font" Target="fonts/Montserrat-italic.fntdata"/><Relationship Id="rId17" Type="http://schemas.openxmlformats.org/officeDocument/2006/relationships/slide" Target="slides/slide12.xml"/><Relationship Id="rId39" Type="http://schemas.openxmlformats.org/officeDocument/2006/relationships/font" Target="fonts/MontserratMedium-bold.fntdata"/><Relationship Id="rId16" Type="http://schemas.openxmlformats.org/officeDocument/2006/relationships/slide" Target="slides/slide11.xml"/><Relationship Id="rId38" Type="http://schemas.openxmlformats.org/officeDocument/2006/relationships/font" Target="fonts/MontserratMedium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jpg>
</file>

<file path=ppt/media/image27.jpg>
</file>

<file path=ppt/media/image28.png>
</file>

<file path=ppt/media/image29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" name="Google Shape;25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6" name="Google Shape;8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3" name="Google Shape;93;p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9" name="Google Shape;99;p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6" name="Google Shape;106;p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4" name="Google Shape;114;p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1" name="Google Shape;131;p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8" name="Google Shape;138;p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6" name="Google Shape;146;p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4" name="Google Shape;154;p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0" name="Google Shape;160;p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" name="Google Shape;3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6" name="Google Shape;166;p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2" name="Google Shape;172;p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0" name="Google Shape;180;p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7" name="Google Shape;187;p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3" name="Google Shape;193;p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0" name="Google Shape;200;p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7" name="Google Shape;207;p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3" name="Google Shape;213;p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9" name="Google Shape;219;p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7" name="Google Shape;37;p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10bd534685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3" name="Google Shape;43;g10bd5346853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1" name="Google Shape;51;p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9" name="Google Shape;59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6" name="Google Shape;66;p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3" name="Google Shape;73;p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0" name="Google Shape;80;p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ulo">
  <p:cSld name="Titulo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ma imagem contendo Texto&#10;&#10;Descrição gerada automaticamente" id="12" name="Google Shape;12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udo">
  <p:cSld name="Conteudo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ma imagem contendo Texto&#10;&#10;Descrição gerada automaticamente" id="14" name="Google Shape;14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parador4">
  <p:cSld name="Separador4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m de jogo de vídeo game&#10;&#10;Descrição gerada automaticamente com confiança baixa" id="16" name="Google Shape;16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parador2">
  <p:cSld name="Separador2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ma imagem contendo pessoa, homem, segurando, computador&#10;&#10;Descrição gerada automaticamente" id="18" name="Google Shape;18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parador3">
  <p:cSld name="Separador3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senho de uma loja&#10;&#10;Descrição gerada automaticamente com confiança média" id="20" name="Google Shape;20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">
  <p:cSld name="Final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agrama&#10;&#10;Descrição gerada automaticamente" id="22" name="Google Shape;22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jpg"/></Relationships>
</file>

<file path=ppt/slides/_rels/slide14.xml.rels><?xml version="1.0" encoding="UTF-8" standalone="yes"?><Relationships xmlns="http://schemas.openxmlformats.org/package/2006/relationships"><Relationship Id="rId11" Type="http://schemas.openxmlformats.org/officeDocument/2006/relationships/image" Target="../media/image20.png"/><Relationship Id="rId10" Type="http://schemas.openxmlformats.org/officeDocument/2006/relationships/image" Target="../media/image25.png"/><Relationship Id="rId13" Type="http://schemas.openxmlformats.org/officeDocument/2006/relationships/image" Target="../media/image22.png"/><Relationship Id="rId1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Relationship Id="rId9" Type="http://schemas.openxmlformats.org/officeDocument/2006/relationships/image" Target="../media/image14.png"/><Relationship Id="rId5" Type="http://schemas.openxmlformats.org/officeDocument/2006/relationships/image" Target="../media/image17.png"/><Relationship Id="rId6" Type="http://schemas.openxmlformats.org/officeDocument/2006/relationships/image" Target="../media/image15.png"/><Relationship Id="rId7" Type="http://schemas.openxmlformats.org/officeDocument/2006/relationships/image" Target="../media/image8.png"/><Relationship Id="rId8" Type="http://schemas.openxmlformats.org/officeDocument/2006/relationships/image" Target="../media/image1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jpg"/><Relationship Id="rId4" Type="http://schemas.openxmlformats.org/officeDocument/2006/relationships/image" Target="../media/image2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9.png"/><Relationship Id="rId4" Type="http://schemas.openxmlformats.org/officeDocument/2006/relationships/hyperlink" Target="https://escoteiros.org.br/wp-content/uploads/2021/11/BOLETIM-1-JAMBOREE-MUNDIAL-COREIA.pdf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escoteiros.org.br/wp-content/uploads/2021/11/BOLETIM-1-JAMBOREE-MUNDIAL-COREIA.pdf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escoteiros.org.br/wp-content/uploads/2021/11/BOLETIM-1-JAMBOREE-MUNDIAL-COREIA.pdf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escoteiros.org.br/wp-content/uploads/2021/11/BOLETIM-1-JAMBOREE-MUNDIAL-COREIA.pdf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://www.2023wsjkorea.org/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escoteiros.org.br/wp-content/uploads/2021/11/BOLETIM-1-JAMBOREE-MUNDIAL-COREIA.pdf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"/>
          <p:cNvSpPr txBox="1"/>
          <p:nvPr>
            <p:ph idx="4294967295" type="ctrTitle"/>
          </p:nvPr>
        </p:nvSpPr>
        <p:spPr>
          <a:xfrm>
            <a:off x="392430" y="470853"/>
            <a:ext cx="646557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ontserrat"/>
              <a:buNone/>
            </a:pPr>
            <a:r>
              <a:rPr b="1" i="0" lang="pt-BR" sz="4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Contingente Brasileiro</a:t>
            </a:r>
            <a:br>
              <a:rPr b="1" i="0" lang="pt-BR" sz="4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i="0" lang="pt-BR" sz="4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25º Jamboree Mundial</a:t>
            </a:r>
            <a:endParaRPr b="0" i="0" sz="4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5790" y="1643062"/>
            <a:ext cx="8410518" cy="427943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"/>
          <p:cNvSpPr txBox="1"/>
          <p:nvPr/>
        </p:nvSpPr>
        <p:spPr>
          <a:xfrm>
            <a:off x="9171722" y="3038622"/>
            <a:ext cx="2710756" cy="2062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pt-BR" sz="32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Layout</a:t>
            </a:r>
            <a:endParaRPr b="0" i="0" sz="32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pt-BR" sz="32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Sub-campo</a:t>
            </a:r>
            <a:endParaRPr b="0" i="0" sz="32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pt-BR" sz="32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</a:t>
            </a:r>
            <a:endParaRPr b="0" i="0" sz="32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pt-BR" sz="32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Tropas</a:t>
            </a:r>
            <a:endParaRPr b="0" i="0" sz="32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0" name="Google Shape;90;p4"/>
          <p:cNvSpPr txBox="1"/>
          <p:nvPr/>
        </p:nvSpPr>
        <p:spPr>
          <a:xfrm>
            <a:off x="392425" y="367973"/>
            <a:ext cx="6214200" cy="9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5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100000"/>
              <a:buFont typeface="Montserrat"/>
              <a:buNone/>
            </a:pPr>
            <a:r>
              <a:rPr b="1" i="0" lang="pt-BR" sz="51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O Campo do</a:t>
            </a:r>
            <a:endParaRPr b="1" i="0" sz="51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84076"/>
              <a:buFont typeface="Montserrat"/>
              <a:buNone/>
            </a:pPr>
            <a:r>
              <a:rPr b="1" i="0" lang="pt-BR" sz="4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25º Jamboree Mundial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6"/>
          <p:cNvSpPr txBox="1"/>
          <p:nvPr/>
        </p:nvSpPr>
        <p:spPr>
          <a:xfrm>
            <a:off x="392425" y="367973"/>
            <a:ext cx="6214200" cy="9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5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100000"/>
              <a:buFont typeface="Montserrat"/>
              <a:buNone/>
            </a:pPr>
            <a:r>
              <a:rPr b="1" i="0" lang="pt-BR" sz="51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Entrada e saída do Campo do</a:t>
            </a:r>
            <a:endParaRPr b="1" i="0" sz="51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84076"/>
              <a:buFont typeface="Montserrat"/>
              <a:buNone/>
            </a:pPr>
            <a:r>
              <a:rPr b="1" i="0" lang="pt-BR" sz="4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25º Jamboree Mundial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46"/>
          <p:cNvSpPr txBox="1"/>
          <p:nvPr/>
        </p:nvSpPr>
        <p:spPr>
          <a:xfrm>
            <a:off x="666712" y="1857364"/>
            <a:ext cx="11144328" cy="33547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800"/>
              <a:buFont typeface="Noto Sans Symbols"/>
              <a:buChar char="❑"/>
            </a:pPr>
            <a:r>
              <a:rPr b="1" i="0" lang="pt-BR" sz="28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 Jovens/Escotistas (Patrulha/Tropas):</a:t>
            </a:r>
            <a:endParaRPr/>
          </a:p>
          <a:p>
            <a:pPr indent="-203200" lvl="4" marL="2682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▪"/>
            </a:pPr>
            <a:r>
              <a:rPr b="0" i="0" lang="pt-BR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Entrada no campo: 01 de agosto de 2023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3200" lvl="4" marL="2682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▪"/>
            </a:pPr>
            <a:r>
              <a:rPr b="0" i="0" lang="pt-BR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Saída do campo: 12 de agosto de 2023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8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800"/>
              <a:buFont typeface="Noto Sans Symbols"/>
              <a:buChar char="❑"/>
            </a:pPr>
            <a:r>
              <a:rPr b="1" i="0" lang="pt-BR" sz="28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 Equipe de Serviços (IST) / CMT:</a:t>
            </a:r>
            <a:endParaRPr/>
          </a:p>
          <a:p>
            <a:pPr indent="-203200" lvl="4" marL="2682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▪"/>
            </a:pPr>
            <a:r>
              <a:rPr b="0" i="0" lang="pt-BR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Entrada no campo: 29 de julho de 2023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3200" lvl="4" marL="2682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▪"/>
            </a:pPr>
            <a:r>
              <a:rPr b="0" i="0" lang="pt-BR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Saída do campo: 13 de agosto de 2023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7"/>
          <p:cNvSpPr txBox="1"/>
          <p:nvPr/>
        </p:nvSpPr>
        <p:spPr>
          <a:xfrm>
            <a:off x="392425" y="367973"/>
            <a:ext cx="6214200" cy="9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5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100000"/>
              <a:buFont typeface="Montserrat"/>
              <a:buNone/>
            </a:pPr>
            <a:r>
              <a:rPr b="1" i="0" lang="pt-BR" sz="51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Transporte para o Campo do</a:t>
            </a:r>
            <a:endParaRPr b="1" i="0" sz="51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84076"/>
              <a:buFont typeface="Montserrat"/>
              <a:buNone/>
            </a:pPr>
            <a:r>
              <a:rPr b="1" i="0" lang="pt-BR" sz="4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25º Jamboree Mundial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47"/>
          <p:cNvSpPr txBox="1"/>
          <p:nvPr/>
        </p:nvSpPr>
        <p:spPr>
          <a:xfrm>
            <a:off x="4381488" y="2000240"/>
            <a:ext cx="7810512" cy="4462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800"/>
              <a:buFont typeface="Noto Sans Symbols"/>
              <a:buChar char="❑"/>
            </a:pPr>
            <a:r>
              <a:rPr b="1" i="0" lang="pt-BR" sz="28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 Transporte oficial :</a:t>
            </a:r>
            <a:endParaRPr/>
          </a:p>
          <a:p>
            <a:pPr indent="-127000" lvl="4" marL="2682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▪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Aeroporto Internacional de Incheon (ICN) ⇔ Campo do Jamboree.</a:t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27000" lvl="4" marL="2682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▪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Deslocamento em ônibus, tempo de viagem de 3h30 (aprox. 280 km). </a:t>
            </a:r>
            <a:endParaRPr/>
          </a:p>
          <a:p>
            <a:pPr indent="-127000" lvl="4" marL="2682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▪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Os participantes deverão utilizar o transporte oficial para entrada no campo, conforme datas /horários previamente agendados /autorizados.</a:t>
            </a:r>
            <a:endParaRPr/>
          </a:p>
          <a:p>
            <a:pPr indent="0" lvl="4" marL="2682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t/>
            </a:r>
            <a:endParaRPr b="1" i="0" sz="28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800"/>
              <a:buFont typeface="Noto Sans Symbols"/>
              <a:buChar char="❑"/>
            </a:pPr>
            <a:r>
              <a:rPr b="1" i="0" lang="pt-BR" sz="28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 Chegada antecipada:</a:t>
            </a:r>
            <a:endParaRPr/>
          </a:p>
          <a:p>
            <a:pPr indent="-127000" lvl="4" marL="2682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▪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Os participantes deverão contratar transporte por grupos de viagem para passeios turísticos prévios ao evento.</a:t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3" name="Google Shape;10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9522" y="1643050"/>
            <a:ext cx="3903527" cy="44869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8"/>
          <p:cNvSpPr txBox="1"/>
          <p:nvPr/>
        </p:nvSpPr>
        <p:spPr>
          <a:xfrm>
            <a:off x="392425" y="367973"/>
            <a:ext cx="6214200" cy="9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5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100000"/>
              <a:buFont typeface="Montserrat"/>
              <a:buNone/>
            </a:pPr>
            <a:r>
              <a:rPr b="1" i="0" lang="pt-BR" sz="51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Programação do evento</a:t>
            </a:r>
            <a:endParaRPr b="1" i="0" sz="51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84076"/>
              <a:buFont typeface="Montserrat"/>
              <a:buNone/>
            </a:pPr>
            <a:r>
              <a:rPr b="1" i="0" lang="pt-BR" sz="4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25º Jamboree Mundial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" name="Google Shape;109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52794" y="1785926"/>
            <a:ext cx="8234253" cy="4000528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48"/>
          <p:cNvSpPr txBox="1"/>
          <p:nvPr/>
        </p:nvSpPr>
        <p:spPr>
          <a:xfrm>
            <a:off x="452398" y="2071678"/>
            <a:ext cx="3000396" cy="3231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 programação do evento propiciará uma </a:t>
            </a:r>
            <a:r>
              <a:rPr b="1" i="0" lang="pt-BR" sz="18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experiência empolgante </a:t>
            </a:r>
            <a:r>
              <a:rPr b="0" i="0" lang="pt-BR" sz="18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para que os </a:t>
            </a:r>
            <a:r>
              <a:rPr b="1" i="0" lang="pt-BR" sz="18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jovens realizem seus sonhos</a:t>
            </a:r>
            <a:r>
              <a:rPr b="0" i="0" lang="pt-BR" sz="18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façam </a:t>
            </a:r>
            <a:r>
              <a:rPr b="1" i="0" lang="pt-BR" sz="18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amizades com pessoas de diferentes culturas</a:t>
            </a:r>
            <a:r>
              <a:rPr b="0" i="0" lang="pt-BR" sz="18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e participem de uma </a:t>
            </a:r>
            <a:r>
              <a:rPr b="1" i="0" lang="pt-BR" sz="18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programação segura, inclusiva e sustentável</a:t>
            </a:r>
            <a:r>
              <a:rPr b="0" i="0" lang="pt-BR" sz="18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</a:t>
            </a:r>
            <a:endParaRPr b="0" i="0" sz="18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1" name="Google Shape;111;p48"/>
          <p:cNvSpPr txBox="1"/>
          <p:nvPr/>
        </p:nvSpPr>
        <p:spPr>
          <a:xfrm>
            <a:off x="4676682" y="1571612"/>
            <a:ext cx="578647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800" u="none" cap="none" strike="noStrike">
                <a:solidFill>
                  <a:srgbClr val="297DBE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Principais datas da Programação do Evento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9"/>
          <p:cNvSpPr txBox="1"/>
          <p:nvPr/>
        </p:nvSpPr>
        <p:spPr>
          <a:xfrm>
            <a:off x="392425" y="367973"/>
            <a:ext cx="6214200" cy="9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5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100000"/>
              <a:buFont typeface="Montserrat"/>
              <a:buNone/>
            </a:pPr>
            <a:r>
              <a:rPr b="1" i="0" lang="pt-BR" sz="51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Programação do evento</a:t>
            </a:r>
            <a:endParaRPr b="1" i="0" sz="51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84076"/>
              <a:buFont typeface="Montserrat"/>
              <a:buNone/>
            </a:pPr>
            <a:r>
              <a:rPr b="1" i="0" lang="pt-BR" sz="4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25º Jamboree Mundial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49"/>
          <p:cNvSpPr txBox="1"/>
          <p:nvPr/>
        </p:nvSpPr>
        <p:spPr>
          <a:xfrm>
            <a:off x="380960" y="2214554"/>
            <a:ext cx="30003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 programação das atividades serão divididas em subáreas: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800"/>
              <a:buFont typeface="Noto Sans Symbols"/>
              <a:buChar char="❑"/>
            </a:pPr>
            <a:r>
              <a:rPr b="0" i="0" lang="pt-BR" sz="18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Escotismo para a vida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800"/>
              <a:buFont typeface="Noto Sans Symbols"/>
              <a:buChar char="❑"/>
            </a:pPr>
            <a:r>
              <a:rPr b="0" i="0" lang="pt-BR" sz="18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Inteligente &amp; Científico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800"/>
              <a:buFont typeface="Noto Sans Symbols"/>
              <a:buChar char="❑"/>
            </a:pPr>
            <a:r>
              <a:rPr b="0" i="0" lang="pt-BR" sz="18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Seguro e Protegido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800"/>
              <a:buFont typeface="Noto Sans Symbols"/>
              <a:buChar char="❑"/>
            </a:pPr>
            <a:r>
              <a:rPr b="0" i="0" lang="pt-BR" sz="18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Sustentabilidade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800"/>
              <a:buFont typeface="Noto Sans Symbols"/>
              <a:buChar char="❑"/>
            </a:pPr>
            <a:r>
              <a:rPr b="0" i="0" lang="pt-BR" sz="18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ACT: Aventura, Cultura e Tradição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18" name="Google Shape;118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95670" y="4572008"/>
            <a:ext cx="1571635" cy="1428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53388" y="4572008"/>
            <a:ext cx="1928826" cy="1428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4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82016" y="3286124"/>
            <a:ext cx="1857388" cy="1071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4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881422" y="1785926"/>
            <a:ext cx="1643074" cy="1143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4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310842" y="1857364"/>
            <a:ext cx="1214446" cy="12144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4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524496" y="1357298"/>
            <a:ext cx="4780433" cy="170898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lh5.googleusercontent.com/LqYNU8arVP93OIRgBL639IVwYdEhYR-Cys9EUFclEUVFUXZmKjhJSysNCoXzc2peHLuu-YccgWTV1lt7voY9Wig1LMeerf07LhWTzPMpOqQDnj9m7Vva2h6DHGlvd-8mDQ" id="124" name="Google Shape;124;p49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524232" y="3000372"/>
            <a:ext cx="2188618" cy="15001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lh6.googleusercontent.com/3-8FJr3fxHN6Sz_PuWIuB-ae3qxQ3OkYxcwxSx6JT1S0rmoteSuDF1eSZpnBe_PfrIXBnB6wARWLm8oz63j6XVMM2YyHKpZ6RL4yHbwB0tqTn8uac-eqNHXT4lEN7oY1tA" id="125" name="Google Shape;125;p49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453058" y="4643446"/>
            <a:ext cx="2262159" cy="135729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lh4.googleusercontent.com/M0LxYORsUVfSfyC0MACKx_VHpYR47hsU8GZbkKAEFOPi3qwVuXvhoQFMEsvCEb9Z5Tq5IAmYjRTmGj_aTkSuE3OVoldsriR8VOBWsncJJ2Q_Ew_rB_u1FXlkYaNKxvdJPw" id="126" name="Google Shape;126;p49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5881686" y="3143248"/>
            <a:ext cx="2351515" cy="13573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lh4.googleusercontent.com/v-Mi0o3mm7ATLkPFrVUoiifQf-K0fRr4q8FsX9wH6AN_DJ-AS3HSsQGTY8GwFV0xES6xkR8wAg031GzB6YnMgzmEiGLPrKwWX7MgDadA3joDd13HSjlGARYFuw7GA5TK1g" id="127" name="Google Shape;127;p49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10310842" y="3286124"/>
            <a:ext cx="1643074" cy="105810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lh5.googleusercontent.com/FOqvhhGnz5YorBsNBYyk6dPYa9j8NxK-ZjEqowqrISa1NMaB4-y4m57OnNvnzBYZgz8mBBYPxyqp5Cy_SnXMI7EyOEA4HVNBu_DTR_FU6XbM2ctOpQpoBAoZWR4qTeAftw" id="128" name="Google Shape;128;p49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10025090" y="4714884"/>
            <a:ext cx="1916824" cy="12858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0"/>
          <p:cNvSpPr txBox="1"/>
          <p:nvPr/>
        </p:nvSpPr>
        <p:spPr>
          <a:xfrm>
            <a:off x="392425" y="367973"/>
            <a:ext cx="6214200" cy="9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5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100000"/>
              <a:buFont typeface="Montserrat"/>
              <a:buNone/>
            </a:pPr>
            <a:r>
              <a:rPr b="1" i="0" lang="pt-BR" sz="51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Estrutura de campo do</a:t>
            </a:r>
            <a:endParaRPr b="1" i="0" sz="51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84076"/>
              <a:buFont typeface="Montserrat"/>
              <a:buNone/>
            </a:pPr>
            <a:r>
              <a:rPr b="1" i="0" lang="pt-BR" sz="4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25º Jamboree Mundial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50"/>
          <p:cNvSpPr txBox="1"/>
          <p:nvPr/>
        </p:nvSpPr>
        <p:spPr>
          <a:xfrm>
            <a:off x="380960" y="2214554"/>
            <a:ext cx="3000396" cy="2954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 evento fornecerá a todos os participantes os itens ao lado: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Importante ressaltar que itens de uso pessoal não serão fornecidos pela organização.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35" name="Google Shape;135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67042" y="1857364"/>
            <a:ext cx="8945562" cy="41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51"/>
          <p:cNvSpPr txBox="1"/>
          <p:nvPr/>
        </p:nvSpPr>
        <p:spPr>
          <a:xfrm>
            <a:off x="392425" y="367973"/>
            <a:ext cx="6214200" cy="9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5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100000"/>
              <a:buFont typeface="Montserrat"/>
              <a:buNone/>
            </a:pPr>
            <a:r>
              <a:rPr b="1" i="0" lang="pt-BR" sz="51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Estrutura de campo do</a:t>
            </a:r>
            <a:endParaRPr b="1" i="0" sz="51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84076"/>
              <a:buFont typeface="Montserrat"/>
              <a:buNone/>
            </a:pPr>
            <a:r>
              <a:rPr b="1" i="0" lang="pt-BR" sz="4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25º Jamboree Mundial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51"/>
          <p:cNvSpPr txBox="1"/>
          <p:nvPr/>
        </p:nvSpPr>
        <p:spPr>
          <a:xfrm>
            <a:off x="380960" y="2214554"/>
            <a:ext cx="3000396" cy="3231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área de acampamento será composta por: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14300" lvl="0" marL="0" marR="6447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800"/>
              <a:buFont typeface="Noto Sans Symbols"/>
              <a:buChar char="❑"/>
            </a:pPr>
            <a:r>
              <a:rPr b="0" i="0" lang="pt-BR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Espaço da tropa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800"/>
              <a:buFont typeface="Noto Sans Symbols"/>
              <a:buChar char="❑"/>
            </a:pPr>
            <a:r>
              <a:rPr b="0" i="0" lang="pt-BR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Cozinha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800"/>
              <a:buFont typeface="Noto Sans Symbols"/>
              <a:buChar char="❑"/>
            </a:pPr>
            <a:r>
              <a:rPr b="0" i="0" lang="pt-BR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Toldo, mesa, cadeira, fogareiro e coolers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800"/>
              <a:buFont typeface="Noto Sans Symbols"/>
              <a:buChar char="❑"/>
            </a:pPr>
            <a:r>
              <a:rPr b="0" i="0" lang="pt-BR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Material de patrulha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800"/>
              <a:buFont typeface="Noto Sans Symbols"/>
              <a:buChar char="❑"/>
            </a:pPr>
            <a:r>
              <a:rPr b="0" i="0" lang="pt-BR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Barracas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descr="Uma imagem contendo barraca, objeto ao ar livre, árvore, grama&#10;&#10;Descrição gerada com muito alta confiança" id="142" name="Google Shape;142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38546" y="1785926"/>
            <a:ext cx="4506193" cy="30050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67702" y="3000372"/>
            <a:ext cx="3842490" cy="29753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52"/>
          <p:cNvSpPr txBox="1"/>
          <p:nvPr/>
        </p:nvSpPr>
        <p:spPr>
          <a:xfrm>
            <a:off x="392425" y="367973"/>
            <a:ext cx="6214200" cy="9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5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100000"/>
              <a:buFont typeface="Montserrat"/>
              <a:buNone/>
            </a:pPr>
            <a:r>
              <a:rPr b="1" i="0" lang="pt-BR" sz="51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Alimentação no</a:t>
            </a:r>
            <a:endParaRPr b="1" i="0" sz="51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84076"/>
              <a:buFont typeface="Montserrat"/>
              <a:buNone/>
            </a:pPr>
            <a:r>
              <a:rPr b="1" i="0" lang="pt-BR" sz="4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25º Jamboree Mundial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52"/>
          <p:cNvSpPr txBox="1"/>
          <p:nvPr/>
        </p:nvSpPr>
        <p:spPr>
          <a:xfrm>
            <a:off x="309522" y="1643050"/>
            <a:ext cx="5929354" cy="4062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400"/>
              <a:buFont typeface="Noto Sans Symbols"/>
              <a:buChar char="❑"/>
            </a:pPr>
            <a:r>
              <a:rPr b="1" i="0" lang="pt-BR" sz="2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 Jovens/Escotistas (Patrulha/Tropas):</a:t>
            </a:r>
            <a:endParaRPr/>
          </a:p>
          <a:p>
            <a:pPr indent="-176212" lvl="0" marL="627063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800"/>
              <a:buFont typeface="Noto Sans Symbols"/>
              <a:buChar char="▪"/>
            </a:pPr>
            <a:r>
              <a:rPr b="0" i="0" lang="pt-BR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As refeições nas tropas serão preparadas pelas patrulhas e todos os alimentos deverão ser comprados no supermercado do evento.</a:t>
            </a:r>
            <a:endParaRPr/>
          </a:p>
          <a:p>
            <a:pPr indent="-176212" lvl="0" marL="627063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800"/>
              <a:buFont typeface="Noto Sans Symbols"/>
              <a:buChar char="▪"/>
            </a:pPr>
            <a:r>
              <a:rPr b="0" i="0" lang="pt-BR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Sugestão de cardápio será disponibilizado pela Organização.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6212" lvl="0" marL="627063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800"/>
              <a:buFont typeface="Noto Sans Symbols"/>
              <a:buChar char="▪"/>
            </a:pPr>
            <a:r>
              <a:rPr b="0" i="0" lang="pt-BR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As tropas poderão fazer reserva prévia dos kits de alimentação embasados no cardápio.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6212" lvl="0" marL="627063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800"/>
              <a:buFont typeface="Noto Sans Symbols"/>
              <a:buChar char="▪"/>
            </a:pPr>
            <a:r>
              <a:rPr b="0" i="0" lang="pt-BR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Escotistas farão a refeição com as patrulhas.</a:t>
            </a:r>
            <a:endParaRPr/>
          </a:p>
          <a:p>
            <a:pPr indent="-176212" lvl="0" marL="627063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800"/>
              <a:buFont typeface="Noto Sans Symbols"/>
              <a:buChar char="▪"/>
            </a:pPr>
            <a:r>
              <a:rPr b="1" i="0" lang="pt-BR" sz="1800" u="sng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Alimentação para Tropas:</a:t>
            </a:r>
            <a:r>
              <a:rPr b="1" i="0" lang="pt-BR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0" i="0" lang="pt-BR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partir do jantar do dia 1 de agosto ao café da manhã do dia 12 de agosto de 2023.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50" name="Google Shape;150;p52"/>
          <p:cNvSpPr txBox="1"/>
          <p:nvPr/>
        </p:nvSpPr>
        <p:spPr>
          <a:xfrm>
            <a:off x="6524628" y="1643050"/>
            <a:ext cx="5476956" cy="35701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800"/>
              <a:buFont typeface="Noto Sans Symbols"/>
              <a:buChar char="❑"/>
            </a:pPr>
            <a:r>
              <a:rPr b="1" i="0" lang="pt-BR" sz="28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i="0" lang="pt-BR" sz="2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Equipe de Serviços (IST) / CMT):</a:t>
            </a:r>
            <a:endParaRPr b="1" i="0" sz="28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6212" lvl="0" marL="627063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800"/>
              <a:buFont typeface="Noto Sans Symbols"/>
              <a:buChar char="▪"/>
            </a:pPr>
            <a:r>
              <a:rPr b="0" i="0" lang="pt-BR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As refeições serão realizadas em refeitório fornecido pela Organização do evento.</a:t>
            </a:r>
            <a:endParaRPr/>
          </a:p>
          <a:p>
            <a:pPr indent="-176212" lvl="0" marL="627063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800"/>
              <a:buFont typeface="Noto Sans Symbols"/>
              <a:buChar char="▪"/>
            </a:pPr>
            <a:r>
              <a:rPr b="0" i="0" lang="pt-BR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Os participantes deverão apenas levar copo, prato e talheres.</a:t>
            </a:r>
            <a:endParaRPr/>
          </a:p>
          <a:p>
            <a:pPr indent="-176212" lvl="0" marL="627063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800"/>
              <a:buFont typeface="Noto Sans Symbols"/>
              <a:buChar char="▪"/>
            </a:pPr>
            <a:r>
              <a:rPr b="0" i="0" lang="pt-BR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Detalhes sobre períodos e horários das refeições serão divulgados em breve.</a:t>
            </a:r>
            <a:endParaRPr/>
          </a:p>
          <a:p>
            <a:pPr indent="-176212" lvl="0" marL="627063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800"/>
              <a:buFont typeface="Noto Sans Symbols"/>
              <a:buChar char="▪"/>
            </a:pPr>
            <a:r>
              <a:rPr b="1" i="0" lang="pt-BR" sz="1800" u="sng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Alimentação para IST/CMT:</a:t>
            </a:r>
            <a:r>
              <a:rPr b="1" i="0" lang="pt-BR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0" i="0" lang="pt-BR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jantar do dia 29 de julho ao café da manhã do dia 13 de agosto de 2023.</a:t>
            </a:r>
            <a:endParaRPr b="0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descr="Uma imagem contendo grama, ao ar livre, céu, pessoa&#10;&#10;Descrição gerada com muito alta confiança" id="151" name="Google Shape;151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47158" y="5027837"/>
            <a:ext cx="2177157" cy="11430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53"/>
          <p:cNvSpPr txBox="1"/>
          <p:nvPr/>
        </p:nvSpPr>
        <p:spPr>
          <a:xfrm>
            <a:off x="701040" y="2699703"/>
            <a:ext cx="4956810" cy="7292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77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129032"/>
              <a:buFont typeface="Montserrat"/>
              <a:buNone/>
            </a:pPr>
            <a:r>
              <a:rPr b="1" i="0" lang="pt-BR" sz="48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Como se inscrever?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53"/>
          <p:cNvSpPr txBox="1"/>
          <p:nvPr/>
        </p:nvSpPr>
        <p:spPr>
          <a:xfrm>
            <a:off x="701040" y="3546634"/>
            <a:ext cx="5037770" cy="10968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Inscrição, Taxas do evento e administrativa, Enxoval, Transferências/Cancelamentos</a:t>
            </a:r>
            <a:endParaRPr b="0" i="0" sz="20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54"/>
          <p:cNvSpPr txBox="1"/>
          <p:nvPr/>
        </p:nvSpPr>
        <p:spPr>
          <a:xfrm>
            <a:off x="392425" y="367973"/>
            <a:ext cx="6214200" cy="9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5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100000"/>
              <a:buFont typeface="Montserrat"/>
              <a:buNone/>
            </a:pPr>
            <a:r>
              <a:rPr b="1" i="0" lang="pt-BR" sz="51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Como se inscrever no</a:t>
            </a:r>
            <a:endParaRPr b="1" i="0" sz="51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84076"/>
              <a:buFont typeface="Montserrat"/>
              <a:buNone/>
            </a:pPr>
            <a:r>
              <a:rPr b="1" i="0" lang="pt-BR" sz="4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25º Jamboree Mundial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54"/>
          <p:cNvSpPr txBox="1"/>
          <p:nvPr/>
        </p:nvSpPr>
        <p:spPr>
          <a:xfrm>
            <a:off x="309522" y="1643050"/>
            <a:ext cx="10858576" cy="52629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6212" lvl="0" marL="627063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400"/>
              <a:buFont typeface="Noto Sans Symbols"/>
              <a:buChar char="❑"/>
            </a:pPr>
            <a:r>
              <a:rPr b="0" i="0" lang="pt-BR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Inscrição individual, pelo PAXTU, mediante o cumprimento dos itens abaixo:</a:t>
            </a:r>
            <a:endParaRPr/>
          </a:p>
          <a:p>
            <a:pPr indent="-176212" lvl="1" marL="1076326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400"/>
              <a:buFont typeface="Noto Sans Symbols"/>
              <a:buChar char="▪"/>
            </a:pPr>
            <a:r>
              <a:rPr b="0" i="0" lang="pt-BR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Somente para membros ativos no Movimento Escoteiro;</a:t>
            </a:r>
            <a:endParaRPr b="0" i="0" sz="2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6212" lvl="0" marL="1076326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400"/>
              <a:buFont typeface="Noto Sans Symbols"/>
              <a:buChar char="▪"/>
            </a:pPr>
            <a:r>
              <a:rPr b="0" i="0" lang="pt-BR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Registro Institucional regular referente os anos de 2022 e 2023;</a:t>
            </a:r>
            <a:endParaRPr b="0" i="0" sz="2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6212" lvl="0" marL="1076326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400"/>
              <a:buFont typeface="Noto Sans Symbols"/>
              <a:buChar char="▪"/>
            </a:pPr>
            <a:r>
              <a:rPr b="0" i="0" lang="pt-BR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Pagamento integral em cota única da Taxa do Jamboree e da Taxa Administrativa dos Escoteiros do Brasil, até a data de 20 de janeiro de 2023;</a:t>
            </a:r>
            <a:endParaRPr/>
          </a:p>
          <a:p>
            <a:pPr indent="-176212" lvl="0" marL="1076326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400"/>
              <a:buFont typeface="Noto Sans Symbols"/>
              <a:buChar char="▪"/>
            </a:pPr>
            <a:r>
              <a:rPr b="0" i="0" lang="pt-BR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Envio da ficha de inscrição deverá ser feita de 1º de março até 30 de abril de 2023, com a ficha médica atualizada. </a:t>
            </a:r>
            <a:endParaRPr/>
          </a:p>
          <a:p>
            <a:pPr indent="-176212" lvl="0" marL="627063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400"/>
              <a:buFont typeface="Noto Sans Symbols"/>
              <a:buChar char="❑"/>
            </a:pPr>
            <a:r>
              <a:rPr b="0" i="0" lang="pt-BR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Todo adulto inscrito deverá assinar o Acordo de Trabalho Voluntário.</a:t>
            </a:r>
            <a:endParaRPr/>
          </a:p>
          <a:p>
            <a:pPr indent="-23812" lvl="0" marL="627063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40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"/>
          <p:cNvSpPr txBox="1"/>
          <p:nvPr/>
        </p:nvSpPr>
        <p:spPr>
          <a:xfrm>
            <a:off x="392425" y="367973"/>
            <a:ext cx="6214200" cy="9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800"/>
              <a:buFont typeface="Montserrat"/>
              <a:buNone/>
            </a:pPr>
            <a:r>
              <a:rPr b="1" i="0" lang="pt-BR" sz="28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O que é um </a:t>
            </a:r>
            <a:endParaRPr b="1" i="0" sz="28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18"/>
              <a:buFont typeface="Montserrat"/>
              <a:buNone/>
            </a:pPr>
            <a:r>
              <a:rPr b="1" i="0" lang="pt-BR" sz="2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Jamboree Mundial?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2"/>
          <p:cNvSpPr txBox="1"/>
          <p:nvPr/>
        </p:nvSpPr>
        <p:spPr>
          <a:xfrm>
            <a:off x="452398" y="1714488"/>
            <a:ext cx="5786478" cy="3601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1470" lvl="0" marL="3429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</a:pPr>
            <a:r>
              <a:rPr b="0" i="0" lang="pt-BR" sz="16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 Jamboree Mundial é o </a:t>
            </a:r>
            <a:r>
              <a:rPr b="1" i="0" lang="pt-BR" sz="16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maior evento escoteiro </a:t>
            </a:r>
            <a:r>
              <a:rPr b="0" i="0" lang="pt-BR" sz="16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organizado pelo Movimento Escoteiro, reunindo até 50.000 pessoas de todo o mundo. É acima de tudo um </a:t>
            </a:r>
            <a:r>
              <a:rPr b="1" i="0" lang="pt-BR" sz="16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evento educativo para promover a paz e a compreensão. </a:t>
            </a:r>
            <a:endParaRPr b="0" i="0" sz="16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1470" lvl="0" marL="3429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</a:pPr>
            <a:r>
              <a:rPr b="0" i="0" lang="pt-BR" sz="16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 Jamboree Mundial Escoteiro inclui uma </a:t>
            </a:r>
            <a:r>
              <a:rPr b="1" i="0" lang="pt-BR" sz="16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grande variedade de atividades</a:t>
            </a:r>
            <a:r>
              <a:rPr b="0" i="0" lang="pt-BR" sz="16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e também dá grande importância </a:t>
            </a:r>
            <a:r>
              <a:rPr b="1" i="0" lang="pt-BR" sz="16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à vida cotidiana e à interação no acampamento</a:t>
            </a:r>
            <a:r>
              <a:rPr b="0" i="0" lang="pt-BR" sz="16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proporcionando </a:t>
            </a:r>
            <a:r>
              <a:rPr b="1" i="0" lang="pt-BR" sz="16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intercâmbio cultural </a:t>
            </a:r>
            <a:r>
              <a:rPr b="0" i="0" lang="pt-BR" sz="16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 os demais escoteiros de todo o mundo.</a:t>
            </a:r>
            <a:endParaRPr b="0" i="0" sz="16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1470" lvl="0" marL="3429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</a:pPr>
            <a:r>
              <a:rPr b="0" i="0" lang="pt-BR" sz="16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 Jamboree Mundial Escoteiro acontece a cada quatro anos em um país diferente e é uma experiência única na vida de um jovem. </a:t>
            </a:r>
            <a:endParaRPr/>
          </a:p>
        </p:txBody>
      </p:sp>
      <p:pic>
        <p:nvPicPr>
          <p:cNvPr id="34" name="Google Shape;34;p2"/>
          <p:cNvPicPr preferRelativeResize="0"/>
          <p:nvPr/>
        </p:nvPicPr>
        <p:blipFill rotWithShape="1">
          <a:blip r:embed="rId3">
            <a:alphaModFix/>
          </a:blip>
          <a:srcRect b="0" l="0" r="36240" t="0"/>
          <a:stretch/>
        </p:blipFill>
        <p:spPr>
          <a:xfrm>
            <a:off x="6667504" y="2357430"/>
            <a:ext cx="5524496" cy="337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5"/>
          <p:cNvSpPr txBox="1"/>
          <p:nvPr/>
        </p:nvSpPr>
        <p:spPr>
          <a:xfrm>
            <a:off x="392425" y="367973"/>
            <a:ext cx="6214200" cy="9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5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51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Taxa  de participação no 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84076"/>
              <a:buFont typeface="Montserrat"/>
              <a:buNone/>
            </a:pPr>
            <a:r>
              <a:rPr b="1" i="0" lang="pt-BR" sz="4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25º Jamboree Mundial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55"/>
          <p:cNvSpPr txBox="1"/>
          <p:nvPr/>
        </p:nvSpPr>
        <p:spPr>
          <a:xfrm>
            <a:off x="380960" y="1571612"/>
            <a:ext cx="11001452" cy="42780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 taxa do Jamboree está incluso: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24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400"/>
              <a:buFont typeface="Noto Sans Symbols"/>
              <a:buChar char="✔"/>
            </a:pPr>
            <a:r>
              <a:rPr b="0" i="0" lang="pt-BR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Kit de inscrição individual: lenço, crachá do Jamboree, cartão de identificação. </a:t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✔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Barraca individual para uma pessoa com um isolante térmico. </a:t>
            </a:r>
            <a:endParaRPr/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✔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0" i="0" lang="pt-BR" sz="2000" u="sng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Alimentação para Tropas: </a:t>
            </a: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partir do jantar do dia 1 de agosto ao café da manhã do dia 12 de agosto de 2023. </a:t>
            </a:r>
            <a:endParaRPr/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✔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0" i="0" lang="pt-BR" sz="2000" u="sng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Alimentação para IST</a:t>
            </a: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jantar do dia 29 de julho ao café da manhã do dia 13 de agosto de 2023. </a:t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✔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Para as Tropas: Equipamento de cozinha (excluindo itens pessoais, como talheres e pratos); Kit de acampamento (lonas, mesas e cadeiras). </a:t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✔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Traslado de ida e volta do Aeroporto Internacional de Incheon para o local do Jamboree. </a:t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✔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Assistência médica nos postos/hospital do Jamboree</a:t>
            </a:r>
            <a:r>
              <a:rPr b="0" i="0" lang="pt-BR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b="0" i="0" sz="2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56"/>
          <p:cNvSpPr txBox="1"/>
          <p:nvPr/>
        </p:nvSpPr>
        <p:spPr>
          <a:xfrm>
            <a:off x="392425" y="367973"/>
            <a:ext cx="6214200" cy="9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5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100000"/>
              <a:buFont typeface="Montserrat"/>
              <a:buNone/>
            </a:pPr>
            <a:r>
              <a:rPr b="1" i="0" lang="pt-BR" sz="51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Taxa  de participação no </a:t>
            </a:r>
            <a:endParaRPr b="1" i="0" sz="51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84076"/>
              <a:buFont typeface="Montserrat"/>
              <a:buNone/>
            </a:pPr>
            <a:r>
              <a:rPr b="1" i="0" lang="pt-BR" sz="4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25º Jamboree Mundial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" name="Google Shape;175;p56"/>
          <p:cNvPicPr preferRelativeResize="0"/>
          <p:nvPr/>
        </p:nvPicPr>
        <p:blipFill rotWithShape="1">
          <a:blip r:embed="rId3">
            <a:alphaModFix/>
          </a:blip>
          <a:srcRect b="50000" l="66327" r="4478" t="18505"/>
          <a:stretch/>
        </p:blipFill>
        <p:spPr>
          <a:xfrm>
            <a:off x="5167306" y="1643050"/>
            <a:ext cx="6786610" cy="2833223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56"/>
          <p:cNvSpPr/>
          <p:nvPr/>
        </p:nvSpPr>
        <p:spPr>
          <a:xfrm>
            <a:off x="452398" y="1571612"/>
            <a:ext cx="5143536" cy="34778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taxa do Jamboree é a mesma para todas as categorias: jovens e adultos. </a:t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❑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i="0" lang="pt-BR" sz="2000" u="sng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Plano A</a:t>
            </a: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as datas de remessa da UEB para a Organização do Jamboree serão para o depósito 30/03/2022 e para o saldo 28/02/2023 •</a:t>
            </a:r>
            <a:endParaRPr/>
          </a:p>
          <a:p>
            <a:pPr indent="-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❑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i="0" lang="pt-BR" sz="2000" u="sng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Plano B</a:t>
            </a: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as datas de remessa da UEB para a Organização do Jamboree será dia 28/02/2023 para o valor integral de 360.000 Wons.</a:t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7" name="Google Shape;177;p56"/>
          <p:cNvSpPr/>
          <p:nvPr/>
        </p:nvSpPr>
        <p:spPr>
          <a:xfrm>
            <a:off x="523836" y="5096074"/>
            <a:ext cx="11072890" cy="1261884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297D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sng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ATENÇÃO:</a:t>
            </a:r>
            <a:r>
              <a:rPr b="0" i="0" lang="pt-BR" sz="20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 A taxa do Jamboree está estipulada na moeda sul-coreana (KRW-WON). Os valores em dólares americanos são apenas referenciais.  </a:t>
            </a:r>
            <a:endParaRPr b="0" i="0" sz="20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Para mais informações sobre os Planos, favor consultar o Boletim 1 </a:t>
            </a:r>
            <a:r>
              <a:rPr b="0" i="0" lang="pt-BR" sz="1400" u="sng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https://escoteiros.org.br/wp-content/uploads/2021/11/BOLETIM-1-JAMBOREE-MUNDIAL-COREIA.pdf</a:t>
            </a:r>
            <a:r>
              <a:rPr b="0" i="0" lang="pt-BR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57"/>
          <p:cNvSpPr txBox="1"/>
          <p:nvPr/>
        </p:nvSpPr>
        <p:spPr>
          <a:xfrm>
            <a:off x="392425" y="367973"/>
            <a:ext cx="6214200" cy="9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5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100000"/>
              <a:buFont typeface="Montserrat"/>
              <a:buNone/>
            </a:pPr>
            <a:r>
              <a:rPr b="1" i="0" lang="pt-BR" sz="51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Taxa  de participação no </a:t>
            </a:r>
            <a:endParaRPr b="1" i="0" sz="51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84076"/>
              <a:buFont typeface="Montserrat"/>
              <a:buNone/>
            </a:pPr>
            <a:r>
              <a:rPr b="1" i="0" lang="pt-BR" sz="4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25º Jamboree Mundial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57"/>
          <p:cNvSpPr/>
          <p:nvPr/>
        </p:nvSpPr>
        <p:spPr>
          <a:xfrm>
            <a:off x="452398" y="1571612"/>
            <a:ext cx="11501518" cy="37240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</a:t>
            </a:r>
            <a:r>
              <a:rPr b="1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Taxa Administrativa dos Escoteiros do Brasil  </a:t>
            </a: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terá o </a:t>
            </a:r>
            <a:r>
              <a:rPr b="1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valor de R$ 750,00</a:t>
            </a: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valor desta taxa atenderá às seguintes finalidades: 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01600" lvl="0" marL="361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✔"/>
            </a:pPr>
            <a:r>
              <a:rPr b="0" i="0" lang="pt-BR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Custeio do enxoval; </a:t>
            </a:r>
            <a:endParaRPr/>
          </a:p>
          <a:p>
            <a:pPr indent="-101600" lvl="0" marL="361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✔"/>
            </a:pPr>
            <a:r>
              <a:rPr b="0" i="0" lang="pt-BR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Despesas de fretes para envio do enxoval; </a:t>
            </a:r>
            <a:endParaRPr/>
          </a:p>
          <a:p>
            <a:pPr indent="-101600" lvl="0" marL="361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✔"/>
            </a:pPr>
            <a:r>
              <a:rPr b="0" i="0" lang="pt-BR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Viagens (deslocamentos/hospedagem/alimentação) do coordenador do Contingente Brasileiro (pré-evento e durante o evento); 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01600" lvl="0" marL="361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✔"/>
            </a:pPr>
            <a:r>
              <a:rPr b="0" i="0" lang="pt-BR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Viagens dos profissionais do Escritório Nacional (deslocamentos/ hospedagem/ alimentação) envolvidos diretamente na coordenação do evento (pré e durante evento); 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01600" lvl="0" marL="361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✔"/>
            </a:pPr>
            <a:r>
              <a:rPr b="0" i="0" lang="pt-BR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Reuniões prévias do Contingente Brasileiro; 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01600" lvl="0" marL="361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✔"/>
            </a:pPr>
            <a:r>
              <a:rPr b="0" i="0" lang="pt-BR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Taxas bancárias referentes a remessas cambiais; 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01600" lvl="0" marL="361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✔"/>
            </a:pPr>
            <a:r>
              <a:rPr b="0" i="0" lang="pt-BR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Taxas referentes a boletos bancários; 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01600" lvl="0" marL="361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✔"/>
            </a:pPr>
            <a:r>
              <a:rPr b="0" i="0" lang="pt-BR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Locação de stand, móveis, utensílios e equipamentos durante a realização do evento; 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01600" lvl="0" marL="361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✔"/>
            </a:pPr>
            <a:r>
              <a:rPr b="0" i="0" lang="pt-BR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Compra de medicamentos; materiais de expediente e presentes para as Organizações Escoteiras anfitriãs do Jamboree. </a:t>
            </a:r>
            <a:endParaRPr/>
          </a:p>
        </p:txBody>
      </p:sp>
      <p:sp>
        <p:nvSpPr>
          <p:cNvPr id="184" name="Google Shape;184;p57"/>
          <p:cNvSpPr/>
          <p:nvPr/>
        </p:nvSpPr>
        <p:spPr>
          <a:xfrm>
            <a:off x="738150" y="5572140"/>
            <a:ext cx="10429948" cy="615553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297D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Para mais informações sobre as Taxas, favor consultar o Boletim 1 </a:t>
            </a:r>
            <a:r>
              <a:rPr b="0" i="0" lang="pt-BR" sz="1400" u="sng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https://escoteiros.org.br/wp-content/uploads/2021/11/BOLETIM-1-JAMBOREE-MUNDIAL-COREIA.pdf</a:t>
            </a:r>
            <a:r>
              <a:rPr b="0" i="0" lang="pt-BR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58"/>
          <p:cNvSpPr txBox="1"/>
          <p:nvPr/>
        </p:nvSpPr>
        <p:spPr>
          <a:xfrm>
            <a:off x="392425" y="367973"/>
            <a:ext cx="6214200" cy="9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100000"/>
              <a:buFont typeface="Montserrat"/>
              <a:buNone/>
            </a:pPr>
            <a:r>
              <a:rPr b="1" i="0" lang="pt-BR" sz="51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Enxoval do Contingente Brasileiro no</a:t>
            </a:r>
            <a:endParaRPr b="1" i="0" sz="51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84076"/>
              <a:buFont typeface="Montserrat"/>
              <a:buNone/>
            </a:pPr>
            <a:r>
              <a:rPr b="1" i="0" lang="pt-BR" sz="4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25º Jamboree Mundial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58"/>
          <p:cNvSpPr txBox="1"/>
          <p:nvPr/>
        </p:nvSpPr>
        <p:spPr>
          <a:xfrm>
            <a:off x="380960" y="1428736"/>
            <a:ext cx="11001452" cy="40933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enxoval será composto por: </a:t>
            </a:r>
            <a:endParaRPr/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✔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3 camisetas de manga curta; </a:t>
            </a:r>
            <a:endParaRPr/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✔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 boné; </a:t>
            </a:r>
            <a:endParaRPr/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✔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 squeeze; </a:t>
            </a:r>
            <a:endParaRPr/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✔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 lenço oficial dos Escoteiros do Brasil; </a:t>
            </a:r>
            <a:endParaRPr/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✔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 distintivos do Contingente Brasileiro; </a:t>
            </a:r>
            <a:endParaRPr/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✔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 pin. </a:t>
            </a:r>
            <a:endParaRPr/>
          </a:p>
          <a:p>
            <a:pPr indent="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Serão disponibilizados na Loja Escoteira Nacional para compra avulsa: </a:t>
            </a:r>
            <a:endParaRPr/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✔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Todos os itens que compõem o enxoval acima; </a:t>
            </a:r>
            <a:endParaRPr/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✔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Anoraque; </a:t>
            </a:r>
            <a:endParaRPr/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✔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Mochila;</a:t>
            </a:r>
            <a:endParaRPr/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✔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Duffel Bag (bolsa de viagem).</a:t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59"/>
          <p:cNvSpPr txBox="1"/>
          <p:nvPr/>
        </p:nvSpPr>
        <p:spPr>
          <a:xfrm>
            <a:off x="392425" y="367973"/>
            <a:ext cx="6214200" cy="9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5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100000"/>
              <a:buFont typeface="Montserrat"/>
              <a:buNone/>
            </a:pPr>
            <a:r>
              <a:rPr b="1" i="0" lang="pt-BR" sz="51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Transferência/Cancelamento no</a:t>
            </a:r>
            <a:endParaRPr b="1" i="0" sz="51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84076"/>
              <a:buFont typeface="Montserrat"/>
              <a:buNone/>
            </a:pPr>
            <a:r>
              <a:rPr b="1" i="0" lang="pt-BR" sz="4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25º Jamboree Mundial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59"/>
          <p:cNvSpPr txBox="1"/>
          <p:nvPr/>
        </p:nvSpPr>
        <p:spPr>
          <a:xfrm>
            <a:off x="380960" y="1428736"/>
            <a:ext cx="11001452" cy="28622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2000" u="sng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Transferência de inscritos: </a:t>
            </a:r>
            <a:endParaRPr b="1" i="0" sz="2000" u="sng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participante poderá transferir sua inscrição (Jamboree e UEB), sem qualquer prejuízo, </a:t>
            </a:r>
            <a:r>
              <a:rPr b="1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até o dia 10 de maio de 2023</a:t>
            </a: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sempre via PAXTU, com a anuência dos dois interessados, basta que ambos estejam com registro em dia, como também o pagamento da opção de parcelamento. </a:t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2000" u="sng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Cancelamento de Inscritos: </a:t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participante poderá cancelar sua inscrição por intermédio do PAXTU, seguindo as regras e condições de acordo com o plano escolhido.</a:t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" name="Google Shape;197;p59"/>
          <p:cNvSpPr/>
          <p:nvPr/>
        </p:nvSpPr>
        <p:spPr>
          <a:xfrm>
            <a:off x="738150" y="4929198"/>
            <a:ext cx="10429948" cy="92333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297D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Para mais informações sobre as Transferência e Cancelamentos, favor consultar o Boletim 1 </a:t>
            </a:r>
            <a:r>
              <a:rPr b="0" i="0" lang="pt-BR" sz="1400" u="sng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https://escoteiros.org.br/wp-content/uploads/2021/11/BOLETIM-1-JAMBOREE-MUNDIAL-COREIA.pdf</a:t>
            </a:r>
            <a:r>
              <a:rPr b="0" i="0" lang="pt-BR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0"/>
          <p:cNvSpPr txBox="1"/>
          <p:nvPr/>
        </p:nvSpPr>
        <p:spPr>
          <a:xfrm>
            <a:off x="392425" y="367973"/>
            <a:ext cx="6214200" cy="9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5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100000"/>
              <a:buFont typeface="Montserrat"/>
              <a:buNone/>
            </a:pPr>
            <a:r>
              <a:rPr b="1" i="0" lang="pt-BR" sz="51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Exclusões na Taxa do evento do</a:t>
            </a:r>
            <a:endParaRPr b="1" i="0" sz="51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84076"/>
              <a:buFont typeface="Montserrat"/>
              <a:buNone/>
            </a:pPr>
            <a:r>
              <a:rPr b="1" i="0" lang="pt-BR" sz="4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25º Jamboree Mundial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60"/>
          <p:cNvSpPr txBox="1"/>
          <p:nvPr/>
        </p:nvSpPr>
        <p:spPr>
          <a:xfrm>
            <a:off x="380960" y="1428736"/>
            <a:ext cx="11001452" cy="28622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Não estão inclusas na Taxa do Jamboree ou Taxa Administrativa dos Escoteiros do Brasil:</a:t>
            </a: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⮚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Emissão de passaporte;</a:t>
            </a:r>
            <a:endParaRPr/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⮚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Trecho aéreo até a Coreia do Sul e retorno ao Brasil; </a:t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⮚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Embornal (pratos, copo, talheres); </a:t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⮚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Equipamentos pessoais, saco de dormir, mochila cargueira, entre outros; </a:t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⮚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Medicamentos de uso pessoal; </a:t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⮚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Visto, vacinas e outros documentos eventualmente necessários </a:t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⮚"/>
            </a:pPr>
            <a:r>
              <a:rPr b="0" i="0" lang="pt-BR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Seguro-saúde e de viagem, hospitalização.</a:t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" name="Google Shape;204;p60"/>
          <p:cNvSpPr/>
          <p:nvPr/>
        </p:nvSpPr>
        <p:spPr>
          <a:xfrm>
            <a:off x="738150" y="4929198"/>
            <a:ext cx="10429948" cy="615553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297D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Para mais informações sobre as Exclusões, favor consultar o Boletim 1 </a:t>
            </a:r>
            <a:r>
              <a:rPr b="0" i="0" lang="pt-BR" sz="1400" u="sng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https://escoteiros.org.br/wp-content/uploads/2021/11/BOLETIM-1-JAMBOREE-MUNDIAL-COREIA.pdf</a:t>
            </a:r>
            <a:r>
              <a:rPr b="0" i="0" lang="pt-BR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61"/>
          <p:cNvSpPr txBox="1"/>
          <p:nvPr/>
        </p:nvSpPr>
        <p:spPr>
          <a:xfrm>
            <a:off x="6701790" y="2699703"/>
            <a:ext cx="4956810" cy="7292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85000" lnSpcReduction="1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117647"/>
              <a:buFont typeface="Montserrat"/>
              <a:buNone/>
            </a:pPr>
            <a:r>
              <a:rPr b="1" i="0" lang="pt-BR" sz="48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Quer saber mais?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61"/>
          <p:cNvSpPr txBox="1"/>
          <p:nvPr/>
        </p:nvSpPr>
        <p:spPr>
          <a:xfrm>
            <a:off x="6701790" y="3546634"/>
            <a:ext cx="4476750" cy="7292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Montserrat Medium"/>
              <a:buNone/>
            </a:pPr>
            <a:r>
              <a:rPr b="0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Canais de comunicação do evento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62"/>
          <p:cNvSpPr txBox="1"/>
          <p:nvPr/>
        </p:nvSpPr>
        <p:spPr>
          <a:xfrm>
            <a:off x="392425" y="367973"/>
            <a:ext cx="6214200" cy="9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5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100000"/>
              <a:buFont typeface="Montserrat"/>
              <a:buNone/>
            </a:pPr>
            <a:r>
              <a:rPr b="1" i="0" lang="pt-BR" sz="51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Canais de Comunicação do</a:t>
            </a:r>
            <a:endParaRPr b="1" i="0" sz="51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84076"/>
              <a:buFont typeface="Montserrat"/>
              <a:buNone/>
            </a:pPr>
            <a:r>
              <a:rPr b="1" i="0" lang="pt-BR" sz="4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25º Jamboree Mundial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62"/>
          <p:cNvSpPr txBox="1"/>
          <p:nvPr/>
        </p:nvSpPr>
        <p:spPr>
          <a:xfrm>
            <a:off x="380960" y="1428736"/>
            <a:ext cx="11001452" cy="47089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site oficial do 25º Jamboree Escoteiro Mundial está disponível em inglês, francês e coreano e fornece informações básicas sobre o evento.</a:t>
            </a:r>
            <a:endParaRPr/>
          </a:p>
          <a:p>
            <a:pPr indent="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Site: </a:t>
            </a:r>
            <a:r>
              <a:rPr b="0" i="0" lang="pt-BR" sz="20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www.2023wsjkorea.org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Os canais oficiais das mídias sociais do 25º Jamboree Escoteiro Mundial compartilham diversas informações e conteúdos interessantes relacionados ao evento. Além de tudo o que já está no site oficial, você pode conferir atualizações relacionadas ao Jamboree sobre temas como cultura coreana, tradições, patrimônio histórico, fotos, entre outros. </a:t>
            </a:r>
            <a:endParaRPr/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⮚"/>
            </a:pPr>
            <a:r>
              <a:rPr b="0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Facebook: </a:t>
            </a:r>
            <a:r>
              <a:rPr b="0" i="0" lang="pt-BR" sz="2000" u="none" cap="none" strike="noStrike">
                <a:solidFill>
                  <a:srgbClr val="297DBE"/>
                </a:solidFill>
                <a:latin typeface="Arial"/>
                <a:ea typeface="Arial"/>
                <a:cs typeface="Arial"/>
                <a:sym typeface="Arial"/>
              </a:rPr>
              <a:t>facebook.com/2023WSJKOREA/</a:t>
            </a:r>
            <a:endParaRPr/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⮚"/>
            </a:pPr>
            <a:r>
              <a:rPr b="0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Twitter: </a:t>
            </a:r>
            <a:r>
              <a:rPr b="0" i="0" lang="pt-BR" sz="2000" u="none" cap="none" strike="noStrike">
                <a:solidFill>
                  <a:srgbClr val="297DBE"/>
                </a:solidFill>
                <a:latin typeface="Arial"/>
                <a:ea typeface="Arial"/>
                <a:cs typeface="Arial"/>
                <a:sym typeface="Arial"/>
              </a:rPr>
              <a:t>twitter.com/2023wsjkorea </a:t>
            </a:r>
            <a:endParaRPr/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⮚"/>
            </a:pPr>
            <a:r>
              <a:rPr b="0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Instagram: </a:t>
            </a:r>
            <a:r>
              <a:rPr b="0" i="0" lang="pt-BR" sz="2000" u="none" cap="none" strike="noStrike">
                <a:solidFill>
                  <a:srgbClr val="297DBE"/>
                </a:solidFill>
                <a:latin typeface="Arial"/>
                <a:ea typeface="Arial"/>
                <a:cs typeface="Arial"/>
                <a:sym typeface="Arial"/>
              </a:rPr>
              <a:t>instagram.com/2023wsjkorea_dream</a:t>
            </a:r>
            <a:endParaRPr b="0" i="0" sz="2000" u="none" cap="none" strike="noStrike">
              <a:solidFill>
                <a:srgbClr val="297DB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⮚"/>
            </a:pPr>
            <a:r>
              <a:rPr b="0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Youtube:</a:t>
            </a:r>
            <a:r>
              <a:rPr b="0" i="0" lang="pt-BR" sz="2000" u="none" cap="none" strike="noStrike">
                <a:solidFill>
                  <a:srgbClr val="297DBE"/>
                </a:solidFill>
                <a:latin typeface="Arial"/>
                <a:ea typeface="Arial"/>
                <a:cs typeface="Arial"/>
                <a:sym typeface="Arial"/>
              </a:rPr>
              <a:t> youtube.com/c/2023wsjkorea </a:t>
            </a:r>
            <a:endParaRPr b="0" i="0" sz="2000" u="none" cap="none" strike="noStrike">
              <a:solidFill>
                <a:srgbClr val="297DB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⮚"/>
            </a:pPr>
            <a:r>
              <a:rPr b="0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Issuu:</a:t>
            </a:r>
            <a:r>
              <a:rPr b="0" i="0" lang="pt-BR" sz="2000" u="none" cap="none" strike="noStrike">
                <a:solidFill>
                  <a:srgbClr val="297DBE"/>
                </a:solidFill>
                <a:latin typeface="Arial"/>
                <a:ea typeface="Arial"/>
                <a:cs typeface="Arial"/>
                <a:sym typeface="Arial"/>
              </a:rPr>
              <a:t> issuu.com/2023wsjkorea </a:t>
            </a:r>
            <a:endParaRPr/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⮚"/>
            </a:pPr>
            <a:r>
              <a:rPr b="0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Flickr: </a:t>
            </a:r>
            <a:r>
              <a:rPr b="0" i="0" lang="pt-BR" sz="2000" u="none" cap="none" strike="noStrike">
                <a:solidFill>
                  <a:srgbClr val="297DBE"/>
                </a:solidFill>
                <a:latin typeface="Arial"/>
                <a:ea typeface="Arial"/>
                <a:cs typeface="Arial"/>
                <a:sym typeface="Arial"/>
              </a:rPr>
              <a:t>flickr.com/photos/2023wsjkorea </a:t>
            </a:r>
            <a:endParaRPr/>
          </a:p>
          <a:p>
            <a:pPr indent="-127000" lvl="0" marL="450850" marR="572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⮚"/>
            </a:pPr>
            <a:r>
              <a:rPr b="0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World Scouting: </a:t>
            </a:r>
            <a:r>
              <a:rPr b="0" i="0" lang="pt-BR" sz="2000" u="none" cap="none" strike="noStrike">
                <a:solidFill>
                  <a:srgbClr val="297DBE"/>
                </a:solidFill>
                <a:latin typeface="Arial"/>
                <a:ea typeface="Arial"/>
                <a:cs typeface="Arial"/>
                <a:sym typeface="Arial"/>
              </a:rPr>
              <a:t>scout.org</a:t>
            </a:r>
            <a:endParaRPr b="0" i="0" sz="20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 txBox="1"/>
          <p:nvPr/>
        </p:nvSpPr>
        <p:spPr>
          <a:xfrm>
            <a:off x="701040" y="4962843"/>
            <a:ext cx="6808470" cy="7292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4800"/>
              <a:buFont typeface="Montserrat"/>
              <a:buNone/>
            </a:pPr>
            <a:r>
              <a:rPr b="1" i="0" lang="pt-BR" sz="48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Agradecimento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8"/>
          <p:cNvSpPr txBox="1"/>
          <p:nvPr/>
        </p:nvSpPr>
        <p:spPr>
          <a:xfrm>
            <a:off x="701040" y="5809774"/>
            <a:ext cx="4476750" cy="7292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Montserrat Medium"/>
              <a:buNone/>
            </a:pPr>
            <a:r>
              <a:rPr b="0" i="0" lang="pt-BR" sz="24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Contato, telefone e e-mail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1"/>
          <p:cNvSpPr txBox="1"/>
          <p:nvPr/>
        </p:nvSpPr>
        <p:spPr>
          <a:xfrm>
            <a:off x="701040" y="2699703"/>
            <a:ext cx="4956810" cy="7292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48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Introdução 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41"/>
          <p:cNvSpPr txBox="1"/>
          <p:nvPr/>
        </p:nvSpPr>
        <p:spPr>
          <a:xfrm>
            <a:off x="701040" y="3546634"/>
            <a:ext cx="4476750" cy="1025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Montserrat Medium"/>
              <a:buNone/>
            </a:pPr>
            <a:r>
              <a:rPr b="0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Tema, Logo, Local, Data, Participação e Formação de Patrulhas/Tropas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10bd5346853_0_1"/>
          <p:cNvSpPr txBox="1"/>
          <p:nvPr/>
        </p:nvSpPr>
        <p:spPr>
          <a:xfrm>
            <a:off x="392425" y="367973"/>
            <a:ext cx="6214200" cy="9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28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O Tema do </a:t>
            </a:r>
            <a:endParaRPr b="1" i="0" sz="28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2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25º Jamboree Mundial</a:t>
            </a:r>
            <a:endParaRPr b="1" i="0" sz="24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" name="Google Shape;46;g10bd5346853_0_1"/>
          <p:cNvSpPr txBox="1"/>
          <p:nvPr/>
        </p:nvSpPr>
        <p:spPr>
          <a:xfrm>
            <a:off x="5167305" y="2208628"/>
            <a:ext cx="6509023" cy="3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905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#DesenheSeuJamboree </a:t>
            </a:r>
            <a:endParaRPr b="0" i="0" sz="24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1905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pt-BR" sz="24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#DRAWYOURJAMBOREE</a:t>
            </a:r>
            <a:endParaRPr b="0" i="0" sz="24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0" i="0" sz="24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7" name="Google Shape;47;g10bd5346853_0_1"/>
          <p:cNvSpPr txBox="1"/>
          <p:nvPr/>
        </p:nvSpPr>
        <p:spPr>
          <a:xfrm>
            <a:off x="5381620" y="3286124"/>
            <a:ext cx="5866402" cy="264684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"Draw your dream!" </a:t>
            </a:r>
            <a:r>
              <a:rPr b="0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(Desenhe seu sonho!) é o tema deste acampamento. Construam seus sonhos semeando muita esperança, fraternidade, amizade e paz, para que juntos dos novos irmãos escoteiros que conhecerão durante o Jamboree vocês sejam contemplados por uma grande corrente de alegria e amor. </a:t>
            </a:r>
            <a:endParaRPr b="0" i="0" sz="20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descr="https://www.2023wsjkorea.org/_img/2023wsj_img1_re2.png" id="48" name="Google Shape;48;g10bd5346853_0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8084" y="2000240"/>
            <a:ext cx="5105400" cy="341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2"/>
          <p:cNvSpPr txBox="1"/>
          <p:nvPr/>
        </p:nvSpPr>
        <p:spPr>
          <a:xfrm>
            <a:off x="392425" y="367973"/>
            <a:ext cx="6214200" cy="9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5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100000"/>
              <a:buFont typeface="Montserrat"/>
              <a:buNone/>
            </a:pPr>
            <a:r>
              <a:rPr b="1" i="0" lang="pt-BR" sz="51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O Logo do </a:t>
            </a:r>
            <a:endParaRPr b="1" i="0" sz="51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84076"/>
              <a:buFont typeface="Montserrat"/>
              <a:buNone/>
            </a:pPr>
            <a:r>
              <a:rPr b="1" i="0" lang="pt-BR" sz="4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25º Jamboree Mundial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42"/>
          <p:cNvSpPr txBox="1"/>
          <p:nvPr/>
        </p:nvSpPr>
        <p:spPr>
          <a:xfrm>
            <a:off x="5167305" y="2208628"/>
            <a:ext cx="6509023" cy="3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905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b="0" i="0" sz="24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55" name="Google Shape;55;p42"/>
          <p:cNvSpPr txBox="1"/>
          <p:nvPr/>
        </p:nvSpPr>
        <p:spPr>
          <a:xfrm>
            <a:off x="5595934" y="2285992"/>
            <a:ext cx="6191336" cy="357017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 logo foi desenhado no </a:t>
            </a:r>
            <a:r>
              <a:rPr b="1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formato de um típico telhado coreano</a:t>
            </a:r>
            <a:r>
              <a:rPr b="0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(Giwa-jibung) </a:t>
            </a:r>
            <a:r>
              <a:rPr b="1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 barracas</a:t>
            </a:r>
            <a:r>
              <a:rPr b="0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e expressa o </a:t>
            </a:r>
            <a:r>
              <a:rPr b="1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espírito dos alegres festivais </a:t>
            </a:r>
            <a:r>
              <a:rPr b="0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que acontecem no país. </a:t>
            </a:r>
            <a:endParaRPr b="0" i="0" sz="20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Um </a:t>
            </a:r>
            <a:r>
              <a:rPr b="1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guia de aplicação de marca será disponibilizado</a:t>
            </a:r>
            <a:r>
              <a:rPr b="0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especificando todas as possíveis utilizações do logo, as versões diferentes, tamanho mínimo e aplicações homologadas, </a:t>
            </a:r>
            <a:r>
              <a:rPr b="1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para o uso do logo do evento para fins não comerciais</a:t>
            </a:r>
            <a:r>
              <a:rPr b="0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</a:t>
            </a:r>
            <a:endParaRPr b="0" i="0" sz="20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descr="https://www.2023wsjkorea.org/_img/2023wsj_img1_re.png" id="56" name="Google Shape;56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9522" y="2285992"/>
            <a:ext cx="4857784" cy="32536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 txBox="1"/>
          <p:nvPr/>
        </p:nvSpPr>
        <p:spPr>
          <a:xfrm>
            <a:off x="5734275" y="2480825"/>
            <a:ext cx="6132000" cy="31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1" i="0" lang="pt-BR" sz="3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Local:</a:t>
            </a:r>
            <a:endParaRPr b="1" i="0" sz="34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0" i="0" lang="pt-BR" sz="3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SaeManGeun - Coréia do Sul</a:t>
            </a:r>
            <a:endParaRPr b="0" i="0" sz="3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t/>
            </a:r>
            <a:endParaRPr b="0" i="0" sz="3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1" i="0" lang="pt-BR" sz="3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Período do evento:</a:t>
            </a:r>
            <a:endParaRPr b="0" i="0" sz="3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0" i="0" lang="pt-BR" sz="3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01 a 12 de Agosto de 2023</a:t>
            </a:r>
            <a:endParaRPr b="0" i="0" sz="3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2" name="Google Shape;6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836" y="1785926"/>
            <a:ext cx="4526411" cy="441418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3"/>
          <p:cNvSpPr txBox="1"/>
          <p:nvPr/>
        </p:nvSpPr>
        <p:spPr>
          <a:xfrm>
            <a:off x="392425" y="367973"/>
            <a:ext cx="6214200" cy="9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5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100000"/>
              <a:buFont typeface="Montserrat"/>
              <a:buNone/>
            </a:pPr>
            <a:r>
              <a:rPr b="1" i="0" lang="pt-BR" sz="51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Onde e Quando será o </a:t>
            </a:r>
            <a:endParaRPr b="1" i="0" sz="51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84076"/>
              <a:buFont typeface="Montserrat"/>
              <a:buNone/>
            </a:pPr>
            <a:r>
              <a:rPr b="1" i="0" lang="pt-BR" sz="4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25º Jamboree Mundial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3"/>
          <p:cNvSpPr txBox="1"/>
          <p:nvPr/>
        </p:nvSpPr>
        <p:spPr>
          <a:xfrm>
            <a:off x="666712" y="1571612"/>
            <a:ext cx="11144328" cy="38163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800"/>
              <a:buFont typeface="Noto Sans Symbols"/>
              <a:buChar char="⮚"/>
            </a:pPr>
            <a:r>
              <a:rPr b="1" i="0" lang="pt-BR" sz="28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i="0" lang="pt-BR" sz="2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Participantes:</a:t>
            </a:r>
            <a:endParaRPr b="1" i="0" sz="28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Jovens de 14 a 17 anos </a:t>
            </a:r>
            <a:r>
              <a:rPr b="0" i="0" lang="pt-BR" sz="16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(nascidos entre 22 de julho de 2005 a 31 de julho de 2009).</a:t>
            </a:r>
            <a:endParaRPr b="0" i="0" sz="16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800"/>
              <a:buFont typeface="Noto Sans Symbols"/>
              <a:buChar char="⮚"/>
            </a:pPr>
            <a:r>
              <a:rPr b="1" i="0" lang="pt-BR" sz="28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i="0" lang="pt-BR" sz="2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Escotistas: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Adultos que acompanham as patrulhas</a:t>
            </a:r>
            <a:r>
              <a:rPr b="0" i="0" lang="pt-BR" sz="16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(idade igual ou superior a 18 anos na data do início do evento).</a:t>
            </a:r>
            <a:endParaRPr/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800"/>
              <a:buFont typeface="Noto Sans Symbols"/>
              <a:buChar char="⮚"/>
            </a:pPr>
            <a:r>
              <a:rPr b="1" i="0" lang="pt-BR" sz="28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i="0" lang="pt-BR" sz="2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Equipe Internacional de Serviço (IST):</a:t>
            </a:r>
            <a:endParaRPr b="1" i="0" sz="28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Adultos voluntários atuantes como staff </a:t>
            </a:r>
            <a:r>
              <a:rPr b="0" i="0" lang="pt-BR" sz="16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(idade igual ou superior a 18 anos na data do início do evento).</a:t>
            </a:r>
            <a:endParaRPr/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800"/>
              <a:buFont typeface="Noto Sans Symbols"/>
              <a:buChar char="⮚"/>
            </a:pPr>
            <a:r>
              <a:rPr b="1" i="0" lang="pt-BR" sz="28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i="0" lang="pt-BR" sz="2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Equipe do Contingente (CMT)*:</a:t>
            </a:r>
            <a:endParaRPr b="1" i="0" sz="28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Adultos voluntários atuantes como organizadores do contingente brasileiro </a:t>
            </a:r>
            <a:r>
              <a:rPr b="0" i="0" lang="pt-BR" sz="16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(idade igual ou superior a 18 anos na data do início do evento).</a:t>
            </a:r>
            <a:endParaRPr b="0" i="0" sz="2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43"/>
          <p:cNvSpPr txBox="1"/>
          <p:nvPr/>
        </p:nvSpPr>
        <p:spPr>
          <a:xfrm>
            <a:off x="392424" y="367973"/>
            <a:ext cx="6703708" cy="9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5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100000"/>
              <a:buFont typeface="Montserrat"/>
              <a:buNone/>
            </a:pPr>
            <a:r>
              <a:rPr b="1" i="0" lang="pt-BR" sz="51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Quem pode participar do </a:t>
            </a:r>
            <a:endParaRPr b="1" i="0" sz="51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84076"/>
              <a:buFont typeface="Montserrat"/>
              <a:buNone/>
            </a:pPr>
            <a:r>
              <a:rPr b="1" i="0" lang="pt-BR" sz="4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25º Jamboree Mundial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43"/>
          <p:cNvSpPr txBox="1"/>
          <p:nvPr/>
        </p:nvSpPr>
        <p:spPr>
          <a:xfrm>
            <a:off x="666712" y="6000768"/>
            <a:ext cx="821537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 Comitê escolhido pela Diretoria Executiva Nacional (DEN).</a:t>
            </a:r>
            <a:endParaRPr b="0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4"/>
          <p:cNvSpPr txBox="1"/>
          <p:nvPr/>
        </p:nvSpPr>
        <p:spPr>
          <a:xfrm>
            <a:off x="666712" y="1571612"/>
            <a:ext cx="11144328" cy="37856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Conforme definido pelo Comitê Mundial, os participantes deverão integrar </a:t>
            </a:r>
            <a:r>
              <a:rPr b="1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Tropas formadas por 36 jovens e 4 escotistas adultos</a:t>
            </a:r>
            <a:r>
              <a:rPr b="0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As Tropas são formadas por quatro Patrulhas, observando-se as seguintes regras: </a:t>
            </a:r>
            <a:endParaRPr/>
          </a:p>
          <a:p>
            <a:pPr indent="-127000" lvl="0" marL="4413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2000"/>
              <a:buFont typeface="Noto Sans Symbols"/>
              <a:buChar char="✔"/>
            </a:pPr>
            <a:r>
              <a:rPr b="0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b="0" i="0" lang="pt-BR" sz="16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As Patrulhas deverão ser compostas por 9 (nove) jovens e acompanhadas por 1 (um) Escotista. </a:t>
            </a:r>
            <a:endParaRPr/>
          </a:p>
          <a:p>
            <a:pPr indent="-101600" lvl="0" marL="4413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600"/>
              <a:buFont typeface="Noto Sans Symbols"/>
              <a:buChar char="✔"/>
            </a:pPr>
            <a:r>
              <a:rPr b="0" i="0" lang="pt-BR" sz="16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Cada Tropa possui 4 escotistas. Um Escotista assumirá o papel de Chefe de Tropa.</a:t>
            </a:r>
            <a:endParaRPr/>
          </a:p>
          <a:p>
            <a:pPr indent="-101600" lvl="0" marL="4413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600"/>
              <a:buFont typeface="Noto Sans Symbols"/>
              <a:buChar char="✔"/>
            </a:pPr>
            <a:r>
              <a:rPr b="0" i="0" lang="pt-BR" sz="16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Os 4 escotistas são responsáveis pelos 36 jovens da Tropa e deverão cobrir os demais escotistas em caso de imprevistos durante o evento. </a:t>
            </a:r>
            <a:endParaRPr b="0" i="0" sz="16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101600" lvl="0" marL="4413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600"/>
              <a:buFont typeface="Noto Sans Symbols"/>
              <a:buChar char="✔"/>
            </a:pPr>
            <a:r>
              <a:rPr b="0" i="0" lang="pt-BR" sz="16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Na medida do possível as Unidades Escoteiras Locais, distritos e/ou Regiões Escoteiras são estimuladas a montar suas patrulhas e tropas com o objetivo de facilitar o processo de integração e consequente aproveitamento do evento. </a:t>
            </a:r>
            <a:endParaRPr b="0" i="0" sz="16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101600" lvl="0" marL="4413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600"/>
              <a:buFont typeface="Noto Sans Symbols"/>
              <a:buChar char="✔"/>
            </a:pPr>
            <a:r>
              <a:rPr b="0" i="0" lang="pt-BR" sz="16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Unidades Escoteiras Locais e/ou Núcleos Bandeirantes só poderão abrir uma nova Patrulha a partir do momento em que a anterior esteja completa. </a:t>
            </a:r>
            <a:endParaRPr b="0" i="0" sz="16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101600" lvl="0" marL="4413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ts val="1600"/>
              <a:buFont typeface="Noto Sans Symbols"/>
              <a:buChar char="✔"/>
            </a:pPr>
            <a:r>
              <a:rPr b="0" i="0" lang="pt-BR" sz="16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Vagas em tropas incompletas poderão ser preenchidas por participantes de outras organizações escoteiras.</a:t>
            </a:r>
            <a:endParaRPr b="0" i="0" sz="1600" u="none" cap="none" strike="noStrike">
              <a:solidFill>
                <a:srgbClr val="26262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6" name="Google Shape;76;p44"/>
          <p:cNvSpPr txBox="1"/>
          <p:nvPr/>
        </p:nvSpPr>
        <p:spPr>
          <a:xfrm>
            <a:off x="392424" y="367973"/>
            <a:ext cx="6703708" cy="9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5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100000"/>
              <a:buFont typeface="Montserrat"/>
              <a:buNone/>
            </a:pPr>
            <a:r>
              <a:rPr b="1" i="0" lang="pt-BR" sz="51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Quem pode participar do </a:t>
            </a:r>
            <a:endParaRPr b="1" i="0" sz="5100" u="none" cap="none" strike="noStrike">
              <a:solidFill>
                <a:srgbClr val="297DB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84076"/>
              <a:buFont typeface="Montserrat"/>
              <a:buNone/>
            </a:pPr>
            <a:r>
              <a:rPr b="1" i="0" lang="pt-BR" sz="44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25º Jamboree Mundial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4"/>
          <p:cNvSpPr/>
          <p:nvPr/>
        </p:nvSpPr>
        <p:spPr>
          <a:xfrm>
            <a:off x="666712" y="5357826"/>
            <a:ext cx="11001452" cy="615553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297D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0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Para mais informações sobre a Composição de Tropas, favor consultar o Boletim 1 </a:t>
            </a:r>
            <a:r>
              <a:rPr b="0" i="0" lang="pt-BR" sz="1400" u="sng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https://escoteiros.org.br/wp-content/uploads/2021/11/BOLETIM-1-JAMBOREE-MUNDIAL-COREIA.pdf</a:t>
            </a:r>
            <a:r>
              <a:rPr b="0" i="0" lang="pt-BR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5"/>
          <p:cNvSpPr txBox="1"/>
          <p:nvPr/>
        </p:nvSpPr>
        <p:spPr>
          <a:xfrm>
            <a:off x="6701790" y="2699703"/>
            <a:ext cx="4956810" cy="7292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700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7DBE"/>
              </a:buClr>
              <a:buSzPct val="142857"/>
              <a:buFont typeface="Montserrat"/>
              <a:buNone/>
            </a:pPr>
            <a:r>
              <a:rPr b="1" i="0" lang="pt-BR" sz="4800" u="none" cap="none" strike="noStrike">
                <a:solidFill>
                  <a:srgbClr val="297DBE"/>
                </a:solidFill>
                <a:latin typeface="Montserrat"/>
                <a:ea typeface="Montserrat"/>
                <a:cs typeface="Montserrat"/>
                <a:sym typeface="Montserrat"/>
              </a:rPr>
              <a:t>Como será o evento?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45"/>
          <p:cNvSpPr txBox="1"/>
          <p:nvPr/>
        </p:nvSpPr>
        <p:spPr>
          <a:xfrm>
            <a:off x="6701790" y="3546634"/>
            <a:ext cx="4476750" cy="7292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Montserrat Medium"/>
              <a:buNone/>
            </a:pPr>
            <a:r>
              <a:rPr b="0" i="0" lang="pt-BR" sz="2000" u="none" cap="none" strike="noStrike">
                <a:solidFill>
                  <a:srgbClr val="26262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Abertura do campo, transporte para chegada ao campo, layout do campo, programação das atividades, estrutura do campo e alimentação.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2021-11-06T20:00:11Z</dcterms:created>
  <dc:creator>Caio Angarten</dc:creator>
</cp:coreProperties>
</file>